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"/>
  </p:notesMasterIdLst>
  <p:sldIdLst>
    <p:sldId id="256" r:id="rId2"/>
    <p:sldId id="270" r:id="rId3"/>
    <p:sldId id="326" r:id="rId4"/>
    <p:sldId id="337" r:id="rId5"/>
    <p:sldId id="338" r:id="rId6"/>
    <p:sldId id="327" r:id="rId7"/>
    <p:sldId id="339" r:id="rId8"/>
    <p:sldId id="340" r:id="rId9"/>
    <p:sldId id="341" r:id="rId10"/>
    <p:sldId id="34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8DC1F-B81B-46C2-8C3D-4723DACB9C20}" type="datetimeFigureOut">
              <a:rPr lang="es-CO" smtClean="0"/>
              <a:t>29/04/2020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64D0F-A38E-4ACE-84AA-8F228BD27D2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3680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336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44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1719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DDBA-A771-429B-AF32-40ABBED85079}" type="datetimeFigureOut">
              <a:rPr lang="es-CO" smtClean="0"/>
              <a:t>29/04/2020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77F9D-1F20-44CC-879E-79F7E3A776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4715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DDBA-A771-429B-AF32-40ABBED85079}" type="datetimeFigureOut">
              <a:rPr lang="es-CO" smtClean="0"/>
              <a:t>29/04/2020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77F9D-1F20-44CC-879E-79F7E3A776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6043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151" y="225558"/>
            <a:ext cx="1744364" cy="1315861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22514" y="1293224"/>
            <a:ext cx="5852160" cy="248196"/>
          </a:xfrm>
          <a:prstGeom prst="rect">
            <a:avLst/>
          </a:prstGeom>
          <a:solidFill>
            <a:srgbClr val="2D5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70C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523046" y="1293224"/>
            <a:ext cx="3187337" cy="248195"/>
          </a:xfrm>
          <a:prstGeom prst="rect">
            <a:avLst/>
          </a:prstGeom>
          <a:solidFill>
            <a:srgbClr val="D2A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Marcador de título 9"/>
          <p:cNvSpPr>
            <a:spLocks noGrp="1"/>
          </p:cNvSpPr>
          <p:nvPr>
            <p:ph type="title"/>
          </p:nvPr>
        </p:nvSpPr>
        <p:spPr>
          <a:xfrm>
            <a:off x="522514" y="365125"/>
            <a:ext cx="9187869" cy="928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11" name="Marcador de texto 10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332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22514" y="2368325"/>
            <a:ext cx="10145486" cy="3581806"/>
          </a:xfrm>
        </p:spPr>
        <p:txBody>
          <a:bodyPr>
            <a:normAutofit/>
          </a:bodyPr>
          <a:lstStyle/>
          <a:p>
            <a:r>
              <a:rPr lang="es-CO" sz="6000" dirty="0">
                <a:latin typeface="Coolvetica Rg" panose="020B0603030602020004" pitchFamily="34" charset="0"/>
              </a:rPr>
              <a:t>PROCESO DE RECAUDO FACTURAS SERVICIUDAD.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151" y="225558"/>
            <a:ext cx="1744364" cy="131586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22514" y="1293224"/>
            <a:ext cx="5852160" cy="248196"/>
          </a:xfrm>
          <a:prstGeom prst="rect">
            <a:avLst/>
          </a:prstGeom>
          <a:solidFill>
            <a:srgbClr val="2D5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70C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523046" y="1293224"/>
            <a:ext cx="3187337" cy="248195"/>
          </a:xfrm>
          <a:prstGeom prst="rect">
            <a:avLst/>
          </a:prstGeom>
          <a:solidFill>
            <a:srgbClr val="D2A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4B86D70-5359-40B7-B450-A9890F50A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51" y="4601126"/>
            <a:ext cx="3146612" cy="19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24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CO" dirty="0">
                <a:latin typeface="Coolvetica Rg" panose="020B0603030602020004" pitchFamily="34" charset="0"/>
              </a:rPr>
              <a:t>SE INFORMARA POR LAS REDES SOCIALES Y EN AYUDA DE SERVICIUDAD REALIZAR PERIFONEOS PARA QUE OTROS SECTORES SE VEAN BENEFICIADOS CON ESTE SERVICIO.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537" y="3566159"/>
            <a:ext cx="3939160" cy="2191158"/>
          </a:xfrm>
          <a:prstGeom prst="rect">
            <a:avLst/>
          </a:prstGeom>
        </p:spPr>
      </p:pic>
      <p:pic>
        <p:nvPicPr>
          <p:cNvPr id="2050" name="Picture 2" descr="Perifoneo carro móvil publicidad 6774023 en Bucaramanga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7"/>
          <a:stretch/>
        </p:blipFill>
        <p:spPr bwMode="auto">
          <a:xfrm>
            <a:off x="6574736" y="3055653"/>
            <a:ext cx="3502025" cy="32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400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201783" y="2586447"/>
            <a:ext cx="947057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000" dirty="0">
                <a:latin typeface="Coolvetica Rg" panose="020B0603030602020004" pitchFamily="34" charset="0"/>
                <a:cs typeface="Times New Roman" pitchFamily="18" charset="0"/>
              </a:rPr>
              <a:t>Recaudar las facturas con el valor correspondiente al total a pagar emitido en la factura por la empresa </a:t>
            </a:r>
            <a:r>
              <a:rPr lang="es-ES" sz="4000" dirty="0" err="1">
                <a:latin typeface="Coolvetica Rg" panose="020B0603030602020004" pitchFamily="34" charset="0"/>
                <a:cs typeface="Times New Roman" pitchFamily="18" charset="0"/>
              </a:rPr>
              <a:t>Serviciudad</a:t>
            </a:r>
            <a:r>
              <a:rPr lang="es-ES" sz="4000" dirty="0">
                <a:latin typeface="Coolvetica Rg" panose="020B0603030602020004" pitchFamily="34" charset="0"/>
                <a:cs typeface="Times New Roman" pitchFamily="18" charset="0"/>
              </a:rPr>
              <a:t>.</a:t>
            </a:r>
          </a:p>
          <a:p>
            <a:pPr algn="just"/>
            <a:endParaRPr lang="es-ES" sz="4000" dirty="0">
              <a:latin typeface="Coolvetica Rg" panose="020B0603030602020004" pitchFamily="34" charset="0"/>
              <a:cs typeface="Times New Roman" pitchFamily="18" charset="0"/>
            </a:endParaRPr>
          </a:p>
          <a:p>
            <a:pPr algn="just"/>
            <a:endParaRPr lang="es-ES" sz="4000" dirty="0">
              <a:latin typeface="Coolvetica Rg" panose="020B0603030602020004" pitchFamily="34" charset="0"/>
              <a:cs typeface="Times New Roman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87829" y="235131"/>
            <a:ext cx="6884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>
                <a:latin typeface="Coolvetica Rg" panose="020B0603030602020004" pitchFamily="34" charset="0"/>
              </a:rPr>
              <a:t>INTRODUCCION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45B249B-0B74-4AEE-B86A-9C5EF72C0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7460" y="4930700"/>
            <a:ext cx="3146612" cy="19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29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5275217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dirty="0">
                <a:latin typeface="Coolvetica Rg" panose="020B0603030602020004" pitchFamily="34" charset="0"/>
              </a:rPr>
              <a:t>Se dispondrá de 3 puntos satélites ubicados en los conjuntos residenciales.</a:t>
            </a:r>
          </a:p>
          <a:p>
            <a:pPr marL="0" indent="0" algn="just">
              <a:buNone/>
            </a:pPr>
            <a:endParaRPr lang="es-CO" dirty="0">
              <a:latin typeface="Coolvetica Rg" panose="020B0603030602020004" pitchFamily="34" charset="0"/>
            </a:endParaRPr>
          </a:p>
          <a:p>
            <a:pPr marL="0" indent="0" algn="just">
              <a:buNone/>
            </a:pPr>
            <a:r>
              <a:rPr lang="es-CO" dirty="0">
                <a:latin typeface="Coolvetica Rg" panose="020B0603030602020004" pitchFamily="34" charset="0"/>
              </a:rPr>
              <a:t>Estos puntos satélites contaran con una persona que atenderá el servicio de recaudo, con computador con acceso a internet, lector de código de barras e impresora.</a:t>
            </a:r>
          </a:p>
          <a:p>
            <a:pPr marL="0" indent="0" algn="just">
              <a:buNone/>
            </a:pPr>
            <a:endParaRPr lang="es-CO" dirty="0">
              <a:latin typeface="Coolvetica Rg" panose="020B06030306020200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87829" y="235131"/>
            <a:ext cx="6884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>
                <a:latin typeface="Coolvetica Rg" panose="020B0603030602020004" pitchFamily="34" charset="0"/>
              </a:rPr>
              <a:t>PROCESO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954" y="1716131"/>
            <a:ext cx="3370218" cy="1895748"/>
          </a:xfrm>
          <a:prstGeom prst="rect">
            <a:avLst/>
          </a:prstGeom>
        </p:spPr>
      </p:pic>
      <p:pic>
        <p:nvPicPr>
          <p:cNvPr id="7" name="Picture 3793"/>
          <p:cNvPicPr/>
          <p:nvPr/>
        </p:nvPicPr>
        <p:blipFill>
          <a:blip r:embed="rId3"/>
          <a:stretch>
            <a:fillRect/>
          </a:stretch>
        </p:blipFill>
        <p:spPr>
          <a:xfrm>
            <a:off x="6884125" y="4026353"/>
            <a:ext cx="1675402" cy="215061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1950" y="3868028"/>
            <a:ext cx="2816154" cy="230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18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35040" y="2387328"/>
            <a:ext cx="4493624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dirty="0">
                <a:latin typeface="Coolvetica Rg" panose="020B0603030602020004" pitchFamily="34" charset="0"/>
              </a:rPr>
              <a:t>Se deberá tener acceso a la plataforma de </a:t>
            </a:r>
            <a:r>
              <a:rPr lang="es-CO" dirty="0" err="1">
                <a:latin typeface="Coolvetica Rg" panose="020B0603030602020004" pitchFamily="34" charset="0"/>
              </a:rPr>
              <a:t>serviciudad</a:t>
            </a:r>
            <a:r>
              <a:rPr lang="es-CO" dirty="0">
                <a:latin typeface="Coolvetica Rg" panose="020B0603030602020004" pitchFamily="34" charset="0"/>
              </a:rPr>
              <a:t>, con un usuario, clave y contraseña para realizar el recaudo en línea y tiempo real.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87829" y="235131"/>
            <a:ext cx="6884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>
                <a:latin typeface="Coolvetica Rg" panose="020B0603030602020004" pitchFamily="34" charset="0"/>
              </a:rPr>
              <a:t>PROCESO</a:t>
            </a:r>
            <a:r>
              <a:rPr lang="es-CO" sz="4400" dirty="0"/>
              <a:t> </a:t>
            </a:r>
          </a:p>
        </p:txBody>
      </p:sp>
      <p:pic>
        <p:nvPicPr>
          <p:cNvPr id="5" name="Marcador de contenido 4"/>
          <p:cNvPicPr>
            <a:picLocks noChangeAspect="1"/>
          </p:cNvPicPr>
          <p:nvPr/>
        </p:nvPicPr>
        <p:blipFill rotWithShape="1">
          <a:blip r:embed="rId2"/>
          <a:srcRect b="38576"/>
          <a:stretch/>
        </p:blipFill>
        <p:spPr>
          <a:xfrm>
            <a:off x="1242605" y="2601662"/>
            <a:ext cx="3333750" cy="232956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7D13F11-62CC-4B54-BA4D-6620006D0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0737" y="4702566"/>
            <a:ext cx="3146612" cy="19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71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dirty="0">
                <a:latin typeface="Coolvetica Rg" panose="020B0603030602020004" pitchFamily="34" charset="0"/>
              </a:rPr>
              <a:t>De no tener acceso a la plataforma de </a:t>
            </a:r>
            <a:r>
              <a:rPr lang="es-CO" dirty="0" err="1">
                <a:latin typeface="Coolvetica Rg" panose="020B0603030602020004" pitchFamily="34" charset="0"/>
              </a:rPr>
              <a:t>serviciudad</a:t>
            </a:r>
            <a:r>
              <a:rPr lang="es-CO" dirty="0">
                <a:latin typeface="Coolvetica Rg" panose="020B0603030602020004" pitchFamily="34" charset="0"/>
              </a:rPr>
              <a:t>, se realizara el recaudo captando la información con el lector de código de barras en un Excel y al realizar el cierre de la operación se enviara un archivo TXT.</a:t>
            </a:r>
          </a:p>
          <a:p>
            <a:pPr marL="0" indent="0" algn="just">
              <a:buNone/>
            </a:pPr>
            <a:endParaRPr lang="es-CO" dirty="0">
              <a:latin typeface="Coolvetica Rg" panose="020B06030306020200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87829" y="235131"/>
            <a:ext cx="6884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>
                <a:latin typeface="Coolvetica Rg" panose="020B0603030602020004" pitchFamily="34" charset="0"/>
              </a:rPr>
              <a:t>PROCESO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615" y="3709703"/>
            <a:ext cx="2519934" cy="1799953"/>
          </a:xfrm>
          <a:prstGeom prst="rect">
            <a:avLst/>
          </a:prstGeom>
        </p:spPr>
      </p:pic>
      <p:pic>
        <p:nvPicPr>
          <p:cNvPr id="5" name="Picture 3793"/>
          <p:cNvPicPr/>
          <p:nvPr/>
        </p:nvPicPr>
        <p:blipFill>
          <a:blip r:embed="rId3"/>
          <a:stretch>
            <a:fillRect/>
          </a:stretch>
        </p:blipFill>
        <p:spPr>
          <a:xfrm>
            <a:off x="721088" y="3868028"/>
            <a:ext cx="1675402" cy="215061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814" y="3709703"/>
            <a:ext cx="2816154" cy="230893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196" y="3113056"/>
            <a:ext cx="2200547" cy="354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78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70017" y="2953974"/>
            <a:ext cx="4519748" cy="3904026"/>
          </a:xfrm>
        </p:spPr>
        <p:txBody>
          <a:bodyPr/>
          <a:lstStyle/>
          <a:p>
            <a:pPr marL="0" indent="0" algn="just">
              <a:buNone/>
            </a:pPr>
            <a:r>
              <a:rPr lang="es-CO" dirty="0">
                <a:latin typeface="Coolvetica Rg" panose="020B0603030602020004" pitchFamily="34" charset="0"/>
              </a:rPr>
              <a:t>Para ambos procesos se realizara el control con los desprendibles del código de barras.</a:t>
            </a:r>
          </a:p>
          <a:p>
            <a:pPr marL="0" indent="0" algn="just">
              <a:buNone/>
            </a:pPr>
            <a:endParaRPr lang="es-CO" dirty="0">
              <a:latin typeface="Coolvetica Rg" panose="020B0603030602020004" pitchFamily="34" charset="0"/>
            </a:endParaRPr>
          </a:p>
        </p:txBody>
      </p:sp>
      <p:pic>
        <p:nvPicPr>
          <p:cNvPr id="4" name="Picture 3793"/>
          <p:cNvPicPr/>
          <p:nvPr/>
        </p:nvPicPr>
        <p:blipFill rotWithShape="1">
          <a:blip r:embed="rId2"/>
          <a:srcRect l="85081"/>
          <a:stretch/>
        </p:blipFill>
        <p:spPr>
          <a:xfrm rot="10800000">
            <a:off x="7471954" y="1825625"/>
            <a:ext cx="1147861" cy="386983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87829" y="235131"/>
            <a:ext cx="6884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>
                <a:latin typeface="Coolvetica Rg" panose="020B0603030602020004" pitchFamily="34" charset="0"/>
              </a:rPr>
              <a:t>PROCESO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055E0D9-445B-4839-8770-B566906A8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677" y="4731806"/>
            <a:ext cx="3146612" cy="19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85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s-CO" dirty="0">
              <a:latin typeface="Coolvetica Rg" panose="020B0603030602020004" pitchFamily="34" charset="0"/>
            </a:endParaRPr>
          </a:p>
          <a:p>
            <a:pPr marL="0" indent="0" algn="just">
              <a:buNone/>
            </a:pPr>
            <a:r>
              <a:rPr lang="es-CO" dirty="0">
                <a:latin typeface="Coolvetica Rg" panose="020B0603030602020004" pitchFamily="34" charset="0"/>
              </a:rPr>
              <a:t>Los dineros recaudados se consignaran al </a:t>
            </a:r>
            <a:r>
              <a:rPr lang="es-CO" dirty="0" err="1">
                <a:latin typeface="Coolvetica Rg" panose="020B0603030602020004" pitchFamily="34" charset="0"/>
              </a:rPr>
              <a:t>dia</a:t>
            </a:r>
            <a:r>
              <a:rPr lang="es-CO" dirty="0">
                <a:latin typeface="Coolvetica Rg" panose="020B0603030602020004" pitchFamily="34" charset="0"/>
              </a:rPr>
              <a:t> siguiente a la cuenta que se designe, antes de las diez de la mañana y se entregara el soporte de la consignación, informe de recaudo y los respectivos desprendibles de código de barras.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17593"/>
          <a:stretch/>
        </p:blipFill>
        <p:spPr>
          <a:xfrm>
            <a:off x="1582783" y="4676502"/>
            <a:ext cx="3295650" cy="1145993"/>
          </a:xfrm>
          <a:prstGeom prst="rect">
            <a:avLst/>
          </a:prstGeom>
        </p:spPr>
      </p:pic>
      <p:pic>
        <p:nvPicPr>
          <p:cNvPr id="6" name="Picture 3793"/>
          <p:cNvPicPr/>
          <p:nvPr/>
        </p:nvPicPr>
        <p:blipFill rotWithShape="1">
          <a:blip r:embed="rId3"/>
          <a:srcRect l="85081"/>
          <a:stretch/>
        </p:blipFill>
        <p:spPr>
          <a:xfrm rot="5400000">
            <a:off x="7290744" y="3313649"/>
            <a:ext cx="1147861" cy="386983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87829" y="235131"/>
            <a:ext cx="6884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>
                <a:latin typeface="Coolvetica Rg" panose="020B0603030602020004" pitchFamily="34" charset="0"/>
              </a:rPr>
              <a:t>PROCESO </a:t>
            </a:r>
          </a:p>
        </p:txBody>
      </p:sp>
    </p:spTree>
    <p:extLst>
      <p:ext uri="{BB962C8B-B14F-4D97-AF65-F5344CB8AC3E}">
        <p14:creationId xmlns:p14="http://schemas.microsoft.com/office/powerpoint/2010/main" val="1845610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25588" y="2506662"/>
            <a:ext cx="5880462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CO" dirty="0">
                <a:latin typeface="Coolvetica Rg" panose="020B0603030602020004" pitchFamily="34" charset="0"/>
              </a:rPr>
              <a:t>Por ser pertenecientes a la mesa regional de propiedad horizontal, tenemos acceso a todos los conjuntos residenciales ofreciéndonos la facilidad de contactar con los administradores y programar las brigadas de recaudo de facturas.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29" y="1942370"/>
            <a:ext cx="4160520" cy="411784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4E62F7D-E581-4A91-83C8-0397BE268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5388" y="4795331"/>
            <a:ext cx="3146612" cy="19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2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66862"/>
          </a:xfrm>
        </p:spPr>
        <p:txBody>
          <a:bodyPr/>
          <a:lstStyle/>
          <a:p>
            <a:pPr marL="0" indent="0" algn="ctr">
              <a:buNone/>
            </a:pPr>
            <a:r>
              <a:rPr lang="es-CO" sz="5400" dirty="0"/>
              <a:t>PROPUESTA ECONOMICA</a:t>
            </a:r>
          </a:p>
          <a:p>
            <a:endParaRPr lang="es-CO" dirty="0"/>
          </a:p>
          <a:p>
            <a:pPr algn="just"/>
            <a:r>
              <a:rPr lang="es-CO" sz="4000" dirty="0"/>
              <a:t>Se cobraría un valor de 635 mas I.V.A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B5296B6-0314-4ECD-BF39-A798D860B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5388" y="4795331"/>
            <a:ext cx="3146612" cy="19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428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4" id="{0727480A-0779-4751-B630-AA4853C425C7}" vid="{30C02BE3-164D-40AA-A79D-868F4C84355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Tema4</Template>
  <TotalTime>895</TotalTime>
  <Words>272</Words>
  <Application>Microsoft Office PowerPoint</Application>
  <PresentationFormat>Panorámica</PresentationFormat>
  <Paragraphs>21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Coolvetica Rg</vt:lpstr>
      <vt:lpstr>Tema4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cesar gutierrez</dc:creator>
  <cp:lastModifiedBy>Dagoberto Gonzalez Jimenez</cp:lastModifiedBy>
  <cp:revision>38</cp:revision>
  <dcterms:created xsi:type="dcterms:W3CDTF">2019-11-20T00:36:42Z</dcterms:created>
  <dcterms:modified xsi:type="dcterms:W3CDTF">2020-04-29T12:38:32Z</dcterms:modified>
</cp:coreProperties>
</file>